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27" autoAdjust="0"/>
    <p:restoredTop sz="71326" autoAdjust="0"/>
  </p:normalViewPr>
  <p:slideViewPr>
    <p:cSldViewPr snapToGrid="0">
      <p:cViewPr varScale="1">
        <p:scale>
          <a:sx n="51" d="100"/>
          <a:sy n="51" d="100"/>
        </p:scale>
        <p:origin x="-133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61D98C-E265-4509-85C0-E221693F10AC}" type="datetimeFigureOut">
              <a:rPr lang="en-US" smtClean="0"/>
              <a:pPr/>
              <a:t>10/23/2020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BAB38-0EE5-4E7C-B302-4AB6B2DBC235}" type="slidenum">
              <a:rPr lang="en-US" smtClean="0"/>
              <a:pPr/>
              <a:t>‹#›</a:t>
            </a:fld>
            <a:endParaRPr lang="en-US"/>
          </a:p>
        </p:txBody>
      </p:sp>
    </p:spTree>
    <p:extLst>
      <p:ext uri="{BB962C8B-B14F-4D97-AF65-F5344CB8AC3E}">
        <p14:creationId xmlns="" xmlns:p14="http://schemas.microsoft.com/office/powerpoint/2010/main" val="233965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analysis of Stephens District Hospital (SDH) is provided in this presentation to come with a strategic plan for actualizing its vision and mission. The hospital is located in Jefferson City, and it has the capacity of accommodating 162 inpatient cases. SDH will attain its long term objective through examining its current threats, opportunities, weaknesses and strengths. My roles as the director for the radiology department will be overseeing X-ray procedures, ultrasound, nuclear medicine and MRI testing. I will work towards ensuring that our departments contribute hugely to attaining SDH's long term objectives.   </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2</a:t>
            </a:fld>
            <a:endParaRPr lang="en-US"/>
          </a:p>
        </p:txBody>
      </p:sp>
    </p:spTree>
    <p:extLst>
      <p:ext uri="{BB962C8B-B14F-4D97-AF65-F5344CB8AC3E}">
        <p14:creationId xmlns="" xmlns:p14="http://schemas.microsoft.com/office/powerpoint/2010/main" val="7497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primary purpose of the strategic plan is to analyze the overall threats, weaknesses, strengths and opportunities of Stevens District Hospital (SDH). Besides, it is through analyzing the strategic plan that SDH will be able to know how the radiology department can take part in attaining hospital’s goals and visions. Another major purpose of the strategic plan is to analyze the volume of the patients who have been visiting the hospital over the last two years to determine areas of improvement. Again, the strategic plan will provide a comprehensive analysis of market share analysis of SDH concerning other competitors.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3</a:t>
            </a:fld>
            <a:endParaRPr lang="en-US"/>
          </a:p>
        </p:txBody>
      </p:sp>
    </p:spTree>
    <p:extLst>
      <p:ext uri="{BB962C8B-B14F-4D97-AF65-F5344CB8AC3E}">
        <p14:creationId xmlns="" xmlns:p14="http://schemas.microsoft.com/office/powerpoint/2010/main" val="605342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Stevens District Hospital’s mission is to improve health by providing high-quality care, a comprehensive range of services, and exceptional service. When it comes to vision, SDH is endeavored to maintaining close ties with its affiliates to ensure the provision of outstanding healthcare services to both physicians and the patients. In connection, the strategic plan will be aligned with the above mission and vision through analyzing the SDH threats, weaknesses, strengths and opportunities to have a wider view of its current progress. Notably, analysis of the threats will aid radiology departments in identifying loopholes that may hinder the achievement of both vision and mission.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4</a:t>
            </a:fld>
            <a:endParaRPr lang="en-US"/>
          </a:p>
        </p:txBody>
      </p:sp>
    </p:spTree>
    <p:extLst>
      <p:ext uri="{BB962C8B-B14F-4D97-AF65-F5344CB8AC3E}">
        <p14:creationId xmlns="" xmlns:p14="http://schemas.microsoft.com/office/powerpoint/2010/main" val="190829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Combining ideological perspectives and efforts of varied healthcare stakeholders will be vital in improving SDH operations. The first benefit SDH will experience after collaborating with a wide range of stakeholders is gaining a huge understanding of specific healthcare needs. </a:t>
            </a:r>
            <a:r>
              <a:rPr lang="en-US" sz="1200" kern="1200" dirty="0" err="1" smtClean="0">
                <a:solidFill>
                  <a:schemeClr val="tx1"/>
                </a:solidFill>
                <a:effectLst/>
                <a:latin typeface="+mn-lt"/>
                <a:ea typeface="+mn-ea"/>
                <a:cs typeface="+mn-cs"/>
              </a:rPr>
              <a:t>Nehk</a:t>
            </a:r>
            <a:r>
              <a:rPr lang="en-US" sz="1200" kern="1200" dirty="0" smtClean="0">
                <a:solidFill>
                  <a:schemeClr val="tx1"/>
                </a:solidFill>
                <a:effectLst/>
                <a:latin typeface="+mn-lt"/>
                <a:ea typeface="+mn-ea"/>
                <a:cs typeface="+mn-cs"/>
              </a:rPr>
              <a:t> (2018) suggested that engaging healthcare stakeholders assist significantly in knowing their individual needs better. Another vital importance of multiple stakeholders during decision making is having access to advocacy assistance, thus improving policy system in addition to increasing disease awareness. Notably, engaging stakeholders collaboratively will aid our department in understanding treatment processes in detail while readjusting its operation based on SDH threats, weaknesses, strengths and opportunities.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5</a:t>
            </a:fld>
            <a:endParaRPr lang="en-US"/>
          </a:p>
        </p:txBody>
      </p:sp>
    </p:spTree>
    <p:extLst>
      <p:ext uri="{BB962C8B-B14F-4D97-AF65-F5344CB8AC3E}">
        <p14:creationId xmlns="" xmlns:p14="http://schemas.microsoft.com/office/powerpoint/2010/main" val="2308030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Nehk</a:t>
            </a:r>
            <a:r>
              <a:rPr lang="en-US" sz="1200" kern="1200" dirty="0" smtClean="0">
                <a:solidFill>
                  <a:schemeClr val="tx1"/>
                </a:solidFill>
                <a:effectLst/>
                <a:latin typeface="+mn-lt"/>
                <a:ea typeface="+mn-ea"/>
                <a:cs typeface="+mn-cs"/>
              </a:rPr>
              <a:t> (2018) suggested that having multiple stakeholders will pave the way to a successful strategic planning process due to the sharing of skills and expertise. Notably, various stakeholders possess varied expertise and skills, a condition that will assist SDH in gathering relevant ideas for boosting patient's care. After engaging stakeholders continuously, SDH healthcare workers will have access to consistence access to medical information and data. Importantly, it will be helpful for the SDH to collaborate with various stakeholders in a bid to secure funding and resources. Among the key stakeholders that will facilitate funding for resources is the government by giving a hand in supplying medications and insurance services.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6</a:t>
            </a:fld>
            <a:endParaRPr lang="en-US"/>
          </a:p>
        </p:txBody>
      </p:sp>
    </p:spTree>
    <p:extLst>
      <p:ext uri="{BB962C8B-B14F-4D97-AF65-F5344CB8AC3E}">
        <p14:creationId xmlns="" xmlns:p14="http://schemas.microsoft.com/office/powerpoint/2010/main" val="3436373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Patients are among the stakeholders who contribute greatly to making a healthcare decision.  According to the University of Phoenix (2019), the patient's treatment experience with SDH will assist the decision-making committee in formulating guidelines for attaining the strategic plan. Physicians play a huge role in making a healthcare decision. University of Phoenix (2019) suggested that physician’s opinions need to be considered during the decision-making process since they engage the patients at a personal level. Besides, involving physicians in the decision-making process will aid in understanding the patient's needs and preferences.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7</a:t>
            </a:fld>
            <a:endParaRPr lang="en-US"/>
          </a:p>
        </p:txBody>
      </p:sp>
    </p:spTree>
    <p:extLst>
      <p:ext uri="{BB962C8B-B14F-4D97-AF65-F5344CB8AC3E}">
        <p14:creationId xmlns="" xmlns:p14="http://schemas.microsoft.com/office/powerpoint/2010/main" val="1466138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Nurses play a vital role in accomplishing decision-making process since they act as patient advocators. According to Wiley (2015), nurses are tasked with overseeing the entire treatment process, confirming that they spend much time with patients as opposed to other personnel. As such, their opinions will be highly relied on during decision making, especially in analyzing patients feedback and reactions. Healthcare administrator’s ideas will as well be required in the decision-making process to provide directives for actualizing the strategic plan. Again, healthcare administrators will be mandated to ensure that decision made are in line with ethical consideration.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8</a:t>
            </a:fld>
            <a:endParaRPr lang="en-US"/>
          </a:p>
        </p:txBody>
      </p:sp>
    </p:spTree>
    <p:extLst>
      <p:ext uri="{BB962C8B-B14F-4D97-AF65-F5344CB8AC3E}">
        <p14:creationId xmlns="" xmlns:p14="http://schemas.microsoft.com/office/powerpoint/2010/main" val="38425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communication process is a crucial tool for attaining an effective strategic planning process. The communication process is composed of various stages, and it is through approaching each stage, diligently that care coordination is attained in SDH. Overall, the communication process will lead to care coordination with the help of the interpersonal skills of healthcare stakeholders. Again, the communication process is the basis for making a decision, where the stakeholders follow specific steps in formulating the strategic plan for SDH. Wiley (2015) confirmed that communication process would assist the stakeholder in working fluently due to a consistent flow of ideas.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9</a:t>
            </a:fld>
            <a:endParaRPr lang="en-US"/>
          </a:p>
        </p:txBody>
      </p:sp>
    </p:spTree>
    <p:extLst>
      <p:ext uri="{BB962C8B-B14F-4D97-AF65-F5344CB8AC3E}">
        <p14:creationId xmlns="" xmlns:p14="http://schemas.microsoft.com/office/powerpoint/2010/main" val="150031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communication process will increase managerial efficiency while putting in place a strategic plan for improving SDH operations. Efficient management of the decision-making process will be achieved through efficient communication of all stakeholders. Wiley (2015) suggested that communication process creates cooperation and peace during decision making since each stakeholder’s opinion is required based on the provided stages. As such, the communication process will minimize instances cohesion while formulating the strategic plan. The communication process will boost stakeholder's morale and motivation due to the excellent human relationship employed during the formulation of the strategic plan.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10</a:t>
            </a:fld>
            <a:endParaRPr lang="en-US"/>
          </a:p>
        </p:txBody>
      </p:sp>
    </p:spTree>
    <p:extLst>
      <p:ext uri="{BB962C8B-B14F-4D97-AF65-F5344CB8AC3E}">
        <p14:creationId xmlns="" xmlns:p14="http://schemas.microsoft.com/office/powerpoint/2010/main" val="1934920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Overly, SDH operations have been deteriorating over the last five years, and the trend is anticipated to worsen if no immediate action is taken. Notably, the number of chronic diseases have been increased, a high level of readmission cases are evidence in addition to a stagnant market share. As such, the radiography department has formulated a strategic plan through examining SDH strengths, weaknesses, opportunities and threats to assist in achieving the hospital's long term objectives. The strategic plan will be achieved through collaboration with various stakeholders, including healthcare administrators, physicians, patients, nurses and government representatives. The strategic plan is anticipated to work out perfectly if effectively applied.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11</a:t>
            </a:fld>
            <a:endParaRPr lang="en-US"/>
          </a:p>
        </p:txBody>
      </p:sp>
    </p:spTree>
    <p:extLst>
      <p:ext uri="{BB962C8B-B14F-4D97-AF65-F5344CB8AC3E}">
        <p14:creationId xmlns="" xmlns:p14="http://schemas.microsoft.com/office/powerpoint/2010/main" val="561440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7BB5290-60D7-4354-8E73-C2234D71AB4C}"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53161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33807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9525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909387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B5290-60D7-4354-8E73-C2234D71AB4C}"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8947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111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64497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1034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21961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1802758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191548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71733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1335642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195652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8022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23946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638117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0171B7-6955-46EA-8666-EA0A3E59C923}" type="datetimeFigureOut">
              <a:rPr lang="en-US" smtClean="0"/>
              <a:pPr/>
              <a:t>10/23/2020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BB5290-60D7-4354-8E73-C2234D71AB4C}" type="slidenum">
              <a:rPr lang="en-US" smtClean="0"/>
              <a:pPr/>
              <a:t>‹#›</a:t>
            </a:fld>
            <a:endParaRPr lang="en-US"/>
          </a:p>
        </p:txBody>
      </p:sp>
    </p:spTree>
    <p:extLst>
      <p:ext uri="{BB962C8B-B14F-4D97-AF65-F5344CB8AC3E}">
        <p14:creationId xmlns="" xmlns:p14="http://schemas.microsoft.com/office/powerpoint/2010/main" val="2300038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learning.scranton.edu/resource/business-leadership/purpose-of-risk-" TargetMode="External"/><Relationship Id="rId2" Type="http://schemas.openxmlformats.org/officeDocument/2006/relationships/hyperlink" Target="https://prognocis.com/value-based-healthc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827" y="1247335"/>
            <a:ext cx="9144000" cy="1047921"/>
          </a:xfrm>
        </p:spPr>
        <p:txBody>
          <a:bodyPr>
            <a:normAutofit fontScale="90000"/>
          </a:bodyPr>
          <a:lstStyle/>
          <a:p>
            <a:r>
              <a:rPr lang="en-US" sz="3600" i="1" dirty="0" smtClean="0">
                <a:latin typeface="Times New Roman" panose="02020603050405020304" pitchFamily="18" charset="0"/>
                <a:cs typeface="Times New Roman" panose="02020603050405020304" pitchFamily="18" charset="0"/>
              </a:rPr>
              <a:t/>
            </a:r>
            <a:br>
              <a:rPr lang="en-US" sz="3600" i="1" dirty="0" smtClean="0">
                <a:latin typeface="Times New Roman" panose="02020603050405020304" pitchFamily="18" charset="0"/>
                <a:cs typeface="Times New Roman" panose="02020603050405020304" pitchFamily="18" charset="0"/>
              </a:rPr>
            </a:br>
            <a:r>
              <a:rPr lang="en-US" sz="3600" i="1" dirty="0">
                <a:latin typeface="Times New Roman" panose="02020603050405020304" pitchFamily="18" charset="0"/>
                <a:cs typeface="Times New Roman" panose="02020603050405020304" pitchFamily="18" charset="0"/>
              </a:rPr>
              <a:t/>
            </a:r>
            <a:br>
              <a:rPr lang="en-US" sz="3600" i="1" dirty="0">
                <a:latin typeface="Times New Roman" panose="02020603050405020304" pitchFamily="18" charset="0"/>
                <a:cs typeface="Times New Roman" panose="02020603050405020304" pitchFamily="18" charset="0"/>
              </a:rPr>
            </a:br>
            <a:r>
              <a:rPr lang="en-US" sz="4000" i="1" dirty="0" smtClean="0">
                <a:latin typeface="Times New Roman" panose="02020603050405020304" pitchFamily="18" charset="0"/>
                <a:cs typeface="Times New Roman" panose="02020603050405020304" pitchFamily="18" charset="0"/>
              </a:rPr>
              <a:t>Presentation </a:t>
            </a:r>
            <a:r>
              <a:rPr lang="en-US" sz="3600" i="1" dirty="0" smtClean="0">
                <a:latin typeface="Times New Roman" panose="02020603050405020304" pitchFamily="18" charset="0"/>
                <a:cs typeface="Times New Roman" panose="02020603050405020304" pitchFamily="18" charset="0"/>
              </a:rPr>
              <a:t> </a:t>
            </a:r>
            <a:endParaRPr lang="en-US" sz="36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54827" y="2536375"/>
            <a:ext cx="9144000" cy="1655762"/>
          </a:xfrm>
        </p:spPr>
        <p:txBody>
          <a:bodyPr>
            <a:normAutofit/>
          </a:bodyPr>
          <a:lstStyle/>
          <a:p>
            <a:r>
              <a:rPr lang="en-US" sz="3200" i="1" dirty="0" smtClean="0">
                <a:latin typeface="Times New Roman" panose="02020603050405020304" pitchFamily="18" charset="0"/>
                <a:cs typeface="Times New Roman" panose="02020603050405020304" pitchFamily="18" charset="0"/>
              </a:rPr>
              <a:t>An analysis of Stephens District Hospital (SDH) </a:t>
            </a:r>
            <a:endParaRPr lang="en-US" sz="3200" dirty="0"/>
          </a:p>
        </p:txBody>
      </p:sp>
      <p:pic>
        <p:nvPicPr>
          <p:cNvPr id="4" name="Picture 3"/>
          <p:cNvPicPr>
            <a:picLocks noChangeAspect="1"/>
          </p:cNvPicPr>
          <p:nvPr/>
        </p:nvPicPr>
        <p:blipFill>
          <a:blip r:embed="rId2"/>
          <a:stretch>
            <a:fillRect/>
          </a:stretch>
        </p:blipFill>
        <p:spPr>
          <a:xfrm>
            <a:off x="2700860" y="3522031"/>
            <a:ext cx="6248881" cy="2296886"/>
          </a:xfrm>
          <a:prstGeom prst="rect">
            <a:avLst/>
          </a:prstGeom>
        </p:spPr>
      </p:pic>
    </p:spTree>
    <p:extLst>
      <p:ext uri="{BB962C8B-B14F-4D97-AF65-F5344CB8AC3E}">
        <p14:creationId xmlns="" xmlns:p14="http://schemas.microsoft.com/office/powerpoint/2010/main" val="36087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7863"/>
            <a:ext cx="10515600" cy="610235"/>
          </a:xfrm>
        </p:spPr>
        <p:txBody>
          <a:bodyPr>
            <a:normAutofit fontScale="90000"/>
          </a:bodyPr>
          <a:lstStyle/>
          <a:p>
            <a:pPr algn="ctr"/>
            <a:r>
              <a:rPr lang="en-US" sz="3600" dirty="0" smtClean="0">
                <a:latin typeface="Times New Roman" panose="02020603050405020304" pitchFamily="18" charset="0"/>
                <a:cs typeface="Times New Roman" panose="02020603050405020304" pitchFamily="18" charset="0"/>
              </a:rPr>
              <a:t>Introduction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7203" y="1634938"/>
            <a:ext cx="5928360" cy="5003483"/>
          </a:xfrm>
        </p:spPr>
        <p:txBody>
          <a:bodyPr>
            <a:normAutofit/>
          </a:bodyPr>
          <a:lstStyle/>
          <a:p>
            <a:r>
              <a:rPr lang="en-US" dirty="0" smtClean="0">
                <a:latin typeface="Times New Roman" panose="02020603050405020304" pitchFamily="18" charset="0"/>
                <a:cs typeface="Times New Roman" panose="02020603050405020304" pitchFamily="18" charset="0"/>
              </a:rPr>
              <a:t>The presentation provide an </a:t>
            </a:r>
            <a:r>
              <a:rPr lang="en-US" dirty="0">
                <a:latin typeface="Times New Roman" panose="02020603050405020304" pitchFamily="18" charset="0"/>
                <a:cs typeface="Times New Roman" panose="02020603050405020304" pitchFamily="18" charset="0"/>
              </a:rPr>
              <a:t>analysis of Stephens District Hospital (SDH</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SDH  </a:t>
            </a:r>
            <a:r>
              <a:rPr lang="en-US" dirty="0">
                <a:latin typeface="Times New Roman" panose="02020603050405020304" pitchFamily="18" charset="0"/>
                <a:cs typeface="Times New Roman" panose="02020603050405020304" pitchFamily="18" charset="0"/>
              </a:rPr>
              <a:t>is located in Jefferson City, and it has the capacity of accommodating 162 inpatient </a:t>
            </a:r>
            <a:r>
              <a:rPr lang="en-US" dirty="0" smtClean="0">
                <a:latin typeface="Times New Roman" panose="02020603050405020304" pitchFamily="18" charset="0"/>
                <a:cs typeface="Times New Roman" panose="02020603050405020304" pitchFamily="18" charset="0"/>
              </a:rPr>
              <a:t>cases.</a:t>
            </a:r>
          </a:p>
          <a:p>
            <a:r>
              <a:rPr lang="en-US" dirty="0">
                <a:latin typeface="Times New Roman" panose="02020603050405020304" pitchFamily="18" charset="0"/>
                <a:cs typeface="Times New Roman" panose="02020603050405020304" pitchFamily="18" charset="0"/>
              </a:rPr>
              <a:t>SDH will attain its long term objective through examining its current threats, opportunities, weaknesses and </a:t>
            </a:r>
            <a:r>
              <a:rPr lang="en-US" dirty="0" smtClean="0">
                <a:latin typeface="Times New Roman" panose="02020603050405020304" pitchFamily="18" charset="0"/>
                <a:cs typeface="Times New Roman" panose="02020603050405020304" pitchFamily="18" charset="0"/>
              </a:rPr>
              <a:t>strengths.</a:t>
            </a:r>
          </a:p>
          <a:p>
            <a:r>
              <a:rPr lang="en-US" dirty="0" smtClean="0">
                <a:latin typeface="Times New Roman" panose="02020603050405020304" pitchFamily="18" charset="0"/>
                <a:cs typeface="Times New Roman" panose="02020603050405020304" pitchFamily="18" charset="0"/>
              </a:rPr>
              <a:t>As </a:t>
            </a:r>
            <a:r>
              <a:rPr lang="en-US" dirty="0">
                <a:latin typeface="Times New Roman" panose="02020603050405020304" pitchFamily="18" charset="0"/>
                <a:cs typeface="Times New Roman" panose="02020603050405020304" pitchFamily="18" charset="0"/>
              </a:rPr>
              <a:t>the director for the radiology </a:t>
            </a:r>
            <a:r>
              <a:rPr lang="en-US" dirty="0" smtClean="0">
                <a:latin typeface="Times New Roman" panose="02020603050405020304" pitchFamily="18" charset="0"/>
                <a:cs typeface="Times New Roman" panose="02020603050405020304" pitchFamily="18" charset="0"/>
              </a:rPr>
              <a:t>department, </a:t>
            </a:r>
            <a:r>
              <a:rPr lang="en-US" dirty="0">
                <a:latin typeface="Times New Roman" panose="02020603050405020304" pitchFamily="18" charset="0"/>
                <a:cs typeface="Times New Roman" panose="02020603050405020304" pitchFamily="18" charset="0"/>
              </a:rPr>
              <a:t>I </a:t>
            </a:r>
            <a:r>
              <a:rPr lang="en-US" dirty="0" smtClean="0">
                <a:latin typeface="Times New Roman" panose="02020603050405020304" pitchFamily="18" charset="0"/>
                <a:cs typeface="Times New Roman" panose="02020603050405020304" pitchFamily="18" charset="0"/>
              </a:rPr>
              <a:t>will contribute </a:t>
            </a:r>
            <a:r>
              <a:rPr lang="en-US" dirty="0">
                <a:latin typeface="Times New Roman" panose="02020603050405020304" pitchFamily="18" charset="0"/>
                <a:cs typeface="Times New Roman" panose="02020603050405020304" pitchFamily="18" charset="0"/>
              </a:rPr>
              <a:t>hugely to attaining SDH's long term objectives.   </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p>
        </p:txBody>
      </p:sp>
      <p:pic>
        <p:nvPicPr>
          <p:cNvPr id="1026" name="Picture 2" descr="SWOT Analysis - Basics - YouTub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625563" y="1198098"/>
            <a:ext cx="4667135" cy="305112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02070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1"/>
            <a:ext cx="10515600" cy="929639"/>
          </a:xfrm>
        </p:spPr>
        <p:txBody>
          <a:bodyPr>
            <a:normAutofit fontScale="90000"/>
          </a:bodyPr>
          <a:lstStyle/>
          <a:p>
            <a:pPr algn="ct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The purpose </a:t>
            </a:r>
            <a:r>
              <a:rPr lang="en-US" sz="3600" dirty="0">
                <a:latin typeface="Times New Roman" panose="02020603050405020304" pitchFamily="18" charset="0"/>
                <a:cs typeface="Times New Roman" panose="02020603050405020304" pitchFamily="18" charset="0"/>
              </a:rPr>
              <a:t>of </a:t>
            </a:r>
            <a:r>
              <a:rPr lang="en-US" sz="3600" dirty="0" smtClean="0">
                <a:latin typeface="Times New Roman" panose="02020603050405020304" pitchFamily="18" charset="0"/>
                <a:cs typeface="Times New Roman" panose="02020603050405020304" pitchFamily="18" charset="0"/>
              </a:rPr>
              <a:t>a strategic plan </a:t>
            </a:r>
            <a:r>
              <a:rPr lang="en-US" dirty="0"/>
              <a:t/>
            </a:r>
            <a:br>
              <a:rPr lang="en-US" dirty="0"/>
            </a:br>
            <a:endParaRPr lang="en-US" dirty="0"/>
          </a:p>
        </p:txBody>
      </p:sp>
      <p:sp>
        <p:nvSpPr>
          <p:cNvPr id="3" name="Content Placeholder 2"/>
          <p:cNvSpPr>
            <a:spLocks noGrp="1"/>
          </p:cNvSpPr>
          <p:nvPr>
            <p:ph idx="1"/>
          </p:nvPr>
        </p:nvSpPr>
        <p:spPr>
          <a:xfrm>
            <a:off x="460375" y="1298918"/>
            <a:ext cx="6339840" cy="4698683"/>
          </a:xfrm>
        </p:spPr>
        <p:txBody>
          <a:bodyPr>
            <a:normAutofit/>
          </a:bodyPr>
          <a:lstStyle/>
          <a:p>
            <a:r>
              <a:rPr lang="en-US" dirty="0" smtClean="0">
                <a:latin typeface="Times New Roman" panose="02020603050405020304" pitchFamily="18" charset="0"/>
                <a:cs typeface="Times New Roman" panose="02020603050405020304" pitchFamily="18" charset="0"/>
              </a:rPr>
              <a:t>The presentation is geared towards analyzing </a:t>
            </a:r>
            <a:r>
              <a:rPr lang="en-US" dirty="0">
                <a:latin typeface="Times New Roman" panose="02020603050405020304" pitchFamily="18" charset="0"/>
                <a:cs typeface="Times New Roman" panose="02020603050405020304" pitchFamily="18" charset="0"/>
              </a:rPr>
              <a:t>the overall threats, weaknesses, strengths and opportunities of Stevens District Hospital (SDH).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presentation will </a:t>
            </a:r>
            <a:r>
              <a:rPr lang="en-US" dirty="0">
                <a:latin typeface="Times New Roman" panose="02020603050405020304" pitchFamily="18" charset="0"/>
                <a:cs typeface="Times New Roman" panose="02020603050405020304" pitchFamily="18" charset="0"/>
              </a:rPr>
              <a:t>analyze the volume of the patients who have been visiting the hospital over the last two years to determine areas of </a:t>
            </a:r>
            <a:r>
              <a:rPr lang="en-US" dirty="0" smtClean="0">
                <a:latin typeface="Times New Roman" panose="02020603050405020304" pitchFamily="18" charset="0"/>
                <a:cs typeface="Times New Roman" panose="02020603050405020304" pitchFamily="18" charset="0"/>
              </a:rPr>
              <a:t>improvement.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strategic plan will provide a comprehensive analysis of market share analysis of SDH concerning other competitors</a:t>
            </a:r>
          </a:p>
        </p:txBody>
      </p:sp>
      <p:sp>
        <p:nvSpPr>
          <p:cNvPr id="4" name="AutoShape 2" descr="Cartoon of business team about to do a SWOT analysis, let's identify Stock  Vector Image &amp; Art - Alamy"/>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Major Strategy Frameworks | SWOT | Cleverism"/>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6948963" y="1402079"/>
            <a:ext cx="4053145" cy="40421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84664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41119"/>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How </a:t>
            </a:r>
            <a:r>
              <a:rPr lang="en-US" sz="4000" dirty="0">
                <a:latin typeface="Times New Roman" panose="02020603050405020304" pitchFamily="18" charset="0"/>
                <a:cs typeface="Times New Roman" panose="02020603050405020304" pitchFamily="18" charset="0"/>
              </a:rPr>
              <a:t>a strategic plan should align with the mission and vision statements.</a:t>
            </a:r>
            <a:r>
              <a:rPr lang="en-US" dirty="0"/>
              <a:t/>
            </a:r>
            <a:br>
              <a:rPr lang="en-US" dirty="0"/>
            </a:br>
            <a:endParaRPr lang="en-US" dirty="0"/>
          </a:p>
        </p:txBody>
      </p:sp>
      <p:sp>
        <p:nvSpPr>
          <p:cNvPr id="3" name="Content Placeholder 2"/>
          <p:cNvSpPr>
            <a:spLocks noGrp="1"/>
          </p:cNvSpPr>
          <p:nvPr>
            <p:ph idx="1"/>
          </p:nvPr>
        </p:nvSpPr>
        <p:spPr>
          <a:xfrm>
            <a:off x="1007012" y="1956582"/>
            <a:ext cx="6842760" cy="4531043"/>
          </a:xfrm>
        </p:spPr>
        <p:txBody>
          <a:bodyPr>
            <a:normAutofit/>
          </a:bodyPr>
          <a:lstStyle/>
          <a:p>
            <a:r>
              <a:rPr lang="en-US" dirty="0" smtClean="0">
                <a:latin typeface="Times New Roman" panose="02020603050405020304" pitchFamily="18" charset="0"/>
                <a:cs typeface="Times New Roman" panose="02020603050405020304" pitchFamily="18" charset="0"/>
              </a:rPr>
              <a:t>Improving </a:t>
            </a:r>
            <a:r>
              <a:rPr lang="en-US" dirty="0">
                <a:latin typeface="Times New Roman" panose="02020603050405020304" pitchFamily="18" charset="0"/>
                <a:cs typeface="Times New Roman" panose="02020603050405020304" pitchFamily="18" charset="0"/>
              </a:rPr>
              <a:t>health by providing high-quality care, a comprehensive range of services, and exceptional </a:t>
            </a:r>
            <a:r>
              <a:rPr lang="en-US" dirty="0" smtClean="0">
                <a:latin typeface="Times New Roman" panose="02020603050405020304" pitchFamily="18" charset="0"/>
                <a:cs typeface="Times New Roman" panose="02020603050405020304" pitchFamily="18" charset="0"/>
              </a:rPr>
              <a:t>service is the mission for SDH.</a:t>
            </a:r>
          </a:p>
          <a:p>
            <a:r>
              <a:rPr lang="en-US" dirty="0">
                <a:latin typeface="Times New Roman" panose="02020603050405020304" pitchFamily="18" charset="0"/>
                <a:cs typeface="Times New Roman" panose="02020603050405020304" pitchFamily="18" charset="0"/>
              </a:rPr>
              <a:t>SDH is </a:t>
            </a:r>
            <a:r>
              <a:rPr lang="en-US" dirty="0" smtClean="0">
                <a:latin typeface="Times New Roman" panose="02020603050405020304" pitchFamily="18" charset="0"/>
                <a:cs typeface="Times New Roman" panose="02020603050405020304" pitchFamily="18" charset="0"/>
              </a:rPr>
              <a:t>endeavored </a:t>
            </a:r>
            <a:r>
              <a:rPr lang="en-US" dirty="0">
                <a:latin typeface="Times New Roman" panose="02020603050405020304" pitchFamily="18" charset="0"/>
                <a:cs typeface="Times New Roman" panose="02020603050405020304" pitchFamily="18" charset="0"/>
              </a:rPr>
              <a:t>to maintaining close ties with its affiliates to ensure the provision of outstanding healthcare </a:t>
            </a:r>
            <a:r>
              <a:rPr lang="en-US" dirty="0" smtClean="0">
                <a:latin typeface="Times New Roman" panose="02020603050405020304" pitchFamily="18" charset="0"/>
                <a:cs typeface="Times New Roman" panose="02020603050405020304" pitchFamily="18" charset="0"/>
              </a:rPr>
              <a:t>service</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strategic plan will be aligned with the above mission and vision through analyzing the SDH threats, weaknesses, strengths and opportunities to have a wider view of its current progress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pic>
        <p:nvPicPr>
          <p:cNvPr id="2052" name="Picture 4" descr="How Long Will This Last? – Howard McAuliffe's Now Trending – February 2017  | RePlay Magazin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680960" y="1158240"/>
            <a:ext cx="4483720" cy="24712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2624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a:t>
            </a:r>
            <a:r>
              <a:rPr lang="en-US" sz="3600" dirty="0" smtClean="0">
                <a:latin typeface="Times New Roman" panose="02020603050405020304" pitchFamily="18" charset="0"/>
                <a:cs typeface="Times New Roman" panose="02020603050405020304" pitchFamily="18" charset="0"/>
              </a:rPr>
              <a:t>hy </a:t>
            </a:r>
            <a:r>
              <a:rPr lang="en-US" sz="3600" dirty="0">
                <a:latin typeface="Times New Roman" panose="02020603050405020304" pitchFamily="18" charset="0"/>
                <a:cs typeface="Times New Roman" panose="02020603050405020304" pitchFamily="18" charset="0"/>
              </a:rPr>
              <a:t>multiple stakeholders are important to the strategic planning process</a:t>
            </a: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Multiple stakeholders </a:t>
            </a:r>
            <a:r>
              <a:rPr lang="en-US" dirty="0">
                <a:latin typeface="Times New Roman" panose="02020603050405020304" pitchFamily="18" charset="0"/>
                <a:cs typeface="Times New Roman" panose="02020603050405020304" pitchFamily="18" charset="0"/>
              </a:rPr>
              <a:t>will be vital in improving SDH </a:t>
            </a:r>
            <a:r>
              <a:rPr lang="en-US" dirty="0" smtClean="0">
                <a:latin typeface="Times New Roman" panose="02020603050405020304" pitchFamily="18" charset="0"/>
                <a:cs typeface="Times New Roman" panose="02020603050405020304" pitchFamily="18" charset="0"/>
              </a:rPr>
              <a:t>operations.</a:t>
            </a:r>
          </a:p>
          <a:p>
            <a:r>
              <a:rPr lang="en-US" dirty="0" smtClean="0">
                <a:latin typeface="Times New Roman" panose="02020603050405020304" pitchFamily="18" charset="0"/>
                <a:cs typeface="Times New Roman" panose="02020603050405020304" pitchFamily="18" charset="0"/>
              </a:rPr>
              <a:t>Gaining </a:t>
            </a:r>
            <a:r>
              <a:rPr lang="en-US" dirty="0">
                <a:latin typeface="Times New Roman" panose="02020603050405020304" pitchFamily="18" charset="0"/>
                <a:cs typeface="Times New Roman" panose="02020603050405020304" pitchFamily="18" charset="0"/>
              </a:rPr>
              <a:t>a huge understanding of specific healthcare </a:t>
            </a:r>
            <a:r>
              <a:rPr lang="en-US" dirty="0" smtClean="0">
                <a:latin typeface="Times New Roman" panose="02020603050405020304" pitchFamily="18" charset="0"/>
                <a:cs typeface="Times New Roman" panose="02020603050405020304" pitchFamily="18" charset="0"/>
              </a:rPr>
              <a:t>needs will be among the benefits.</a:t>
            </a:r>
          </a:p>
          <a:p>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ngaging </a:t>
            </a:r>
            <a:r>
              <a:rPr lang="en-US" dirty="0">
                <a:latin typeface="Times New Roman" panose="02020603050405020304" pitchFamily="18" charset="0"/>
                <a:cs typeface="Times New Roman" panose="02020603050405020304" pitchFamily="18" charset="0"/>
              </a:rPr>
              <a:t>healthcare stakeholders assist significantly in knowing their individual needs </a:t>
            </a:r>
            <a:r>
              <a:rPr lang="en-US" dirty="0" smtClean="0">
                <a:latin typeface="Times New Roman" panose="02020603050405020304" pitchFamily="18" charset="0"/>
                <a:cs typeface="Times New Roman" panose="02020603050405020304" pitchFamily="18" charset="0"/>
              </a:rPr>
              <a:t>better.</a:t>
            </a:r>
          </a:p>
          <a:p>
            <a:r>
              <a:rPr lang="en-US" dirty="0" smtClean="0">
                <a:latin typeface="Times New Roman" panose="02020603050405020304" pitchFamily="18" charset="0"/>
                <a:cs typeface="Times New Roman" panose="02020603050405020304" pitchFamily="18" charset="0"/>
              </a:rPr>
              <a:t>Multiple stakeholders provide access </a:t>
            </a:r>
            <a:r>
              <a:rPr lang="en-US" dirty="0">
                <a:latin typeface="Times New Roman" panose="02020603050405020304" pitchFamily="18" charset="0"/>
                <a:cs typeface="Times New Roman" panose="02020603050405020304" pitchFamily="18" charset="0"/>
              </a:rPr>
              <a:t>to advocacy assistance, thus improving policy system in addition to increasing disease awareness.</a:t>
            </a:r>
          </a:p>
        </p:txBody>
      </p:sp>
    </p:spTree>
    <p:extLst>
      <p:ext uri="{BB962C8B-B14F-4D97-AF65-F5344CB8AC3E}">
        <p14:creationId xmlns="" xmlns:p14="http://schemas.microsoft.com/office/powerpoint/2010/main" val="1652394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Importance of stakeholders </a:t>
            </a:r>
            <a:r>
              <a:rPr lang="en-US" sz="3600" dirty="0">
                <a:latin typeface="Times New Roman" panose="02020603050405020304" pitchFamily="18" charset="0"/>
                <a:cs typeface="Times New Roman" panose="02020603050405020304" pitchFamily="18" charset="0"/>
              </a:rPr>
              <a:t>that are involved in the strategic planning </a:t>
            </a:r>
            <a:r>
              <a:rPr lang="en-US" sz="3600" dirty="0" smtClean="0">
                <a:latin typeface="Times New Roman" panose="02020603050405020304" pitchFamily="18" charset="0"/>
                <a:cs typeface="Times New Roman" panose="02020603050405020304" pitchFamily="18" charset="0"/>
              </a:rPr>
              <a:t>process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Multiple </a:t>
            </a:r>
            <a:r>
              <a:rPr lang="en-US" dirty="0">
                <a:latin typeface="Times New Roman" panose="02020603050405020304" pitchFamily="18" charset="0"/>
                <a:cs typeface="Times New Roman" panose="02020603050405020304" pitchFamily="18" charset="0"/>
              </a:rPr>
              <a:t>stakeholders will pave the way to a successful strategic planning process due to the sharing of skills and </a:t>
            </a:r>
            <a:r>
              <a:rPr lang="en-US" dirty="0" smtClean="0">
                <a:latin typeface="Times New Roman" panose="02020603050405020304" pitchFamily="18" charset="0"/>
                <a:cs typeface="Times New Roman" panose="02020603050405020304" pitchFamily="18" charset="0"/>
              </a:rPr>
              <a:t>expertise.</a:t>
            </a:r>
          </a:p>
          <a:p>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takeholders </a:t>
            </a:r>
            <a:r>
              <a:rPr lang="en-US" dirty="0">
                <a:latin typeface="Times New Roman" panose="02020603050405020304" pitchFamily="18" charset="0"/>
                <a:cs typeface="Times New Roman" panose="02020603050405020304" pitchFamily="18" charset="0"/>
              </a:rPr>
              <a:t>possess varied expertise and skills, a condition that will assist SDH in gathering relevant ideas for boosting patient's care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SDH healthcare workers will have access to consistence access to medical information and </a:t>
            </a:r>
            <a:r>
              <a:rPr lang="en-US" dirty="0" smtClean="0">
                <a:latin typeface="Times New Roman" panose="02020603050405020304" pitchFamily="18" charset="0"/>
                <a:cs typeface="Times New Roman" panose="02020603050405020304" pitchFamily="18" charset="0"/>
              </a:rPr>
              <a:t>data.</a:t>
            </a:r>
          </a:p>
          <a:p>
            <a:r>
              <a:rPr lang="en-US" dirty="0">
                <a:latin typeface="Times New Roman" panose="02020603050405020304" pitchFamily="18" charset="0"/>
                <a:cs typeface="Times New Roman" panose="02020603050405020304" pitchFamily="18" charset="0"/>
              </a:rPr>
              <a:t>SDH to collaborate with various stakeholders in a bid to secure funding and resources.</a:t>
            </a:r>
          </a:p>
        </p:txBody>
      </p:sp>
    </p:spTree>
    <p:extLst>
      <p:ext uri="{BB962C8B-B14F-4D97-AF65-F5344CB8AC3E}">
        <p14:creationId xmlns="" xmlns:p14="http://schemas.microsoft.com/office/powerpoint/2010/main" val="3308918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Position of stakeholders during decision-making</a:t>
            </a:r>
            <a:r>
              <a:rPr lang="en-US" dirty="0"/>
              <a:t/>
            </a:r>
            <a:br>
              <a:rPr lang="en-US" dirty="0"/>
            </a:br>
            <a:endParaRPr lang="en-US" b="1" dirty="0"/>
          </a:p>
        </p:txBody>
      </p:sp>
      <p:sp>
        <p:nvSpPr>
          <p:cNvPr id="3" name="Content Placeholder 2"/>
          <p:cNvSpPr>
            <a:spLocks noGrp="1"/>
          </p:cNvSpPr>
          <p:nvPr>
            <p:ph idx="1"/>
          </p:nvPr>
        </p:nvSpPr>
        <p:spPr>
          <a:xfrm>
            <a:off x="838200" y="1956582"/>
            <a:ext cx="5669280" cy="4652963"/>
          </a:xfrm>
        </p:spPr>
        <p:txBody>
          <a:bodyPr/>
          <a:lstStyle/>
          <a:p>
            <a:r>
              <a:rPr lang="en-US" dirty="0" smtClean="0">
                <a:latin typeface="Times New Roman" panose="02020603050405020304" pitchFamily="18" charset="0"/>
                <a:cs typeface="Times New Roman" panose="02020603050405020304" pitchFamily="18" charset="0"/>
              </a:rPr>
              <a:t>Patients play a huge role as stakeholders.</a:t>
            </a:r>
          </a:p>
          <a:p>
            <a:r>
              <a:rPr lang="en-US" dirty="0" smtClean="0">
                <a:latin typeface="Times New Roman" panose="02020603050405020304" pitchFamily="18" charset="0"/>
                <a:cs typeface="Times New Roman" panose="02020603050405020304" pitchFamily="18" charset="0"/>
              </a:rPr>
              <a:t>Patient's </a:t>
            </a:r>
            <a:r>
              <a:rPr lang="en-US" dirty="0">
                <a:latin typeface="Times New Roman" panose="02020603050405020304" pitchFamily="18" charset="0"/>
                <a:cs typeface="Times New Roman" panose="02020603050405020304" pitchFamily="18" charset="0"/>
              </a:rPr>
              <a:t>treatment experience with SDH will assist the decision-making committee in formulating guidelines for attaining the strategic </a:t>
            </a:r>
            <a:r>
              <a:rPr lang="en-US" dirty="0" smtClean="0">
                <a:latin typeface="Times New Roman" panose="02020603050405020304" pitchFamily="18" charset="0"/>
                <a:cs typeface="Times New Roman" panose="02020603050405020304" pitchFamily="18" charset="0"/>
              </a:rPr>
              <a:t>plan.</a:t>
            </a:r>
          </a:p>
          <a:p>
            <a:r>
              <a:rPr lang="en-US" dirty="0" smtClean="0">
                <a:latin typeface="Times New Roman" panose="02020603050405020304" pitchFamily="18" charset="0"/>
                <a:cs typeface="Times New Roman" panose="02020603050405020304" pitchFamily="18" charset="0"/>
              </a:rPr>
              <a:t>Physicians’ </a:t>
            </a:r>
            <a:r>
              <a:rPr lang="en-US" dirty="0">
                <a:latin typeface="Times New Roman" panose="02020603050405020304" pitchFamily="18" charset="0"/>
                <a:cs typeface="Times New Roman" panose="02020603050405020304" pitchFamily="18" charset="0"/>
              </a:rPr>
              <a:t>opinions need to be considered during the decision-making process since they engage the patients at a personal level</a:t>
            </a:r>
          </a:p>
        </p:txBody>
      </p:sp>
      <p:pic>
        <p:nvPicPr>
          <p:cNvPr id="3074" name="Picture 2" descr="Mr.Simple in SWOT Analysis stock vector. Illustration of objective -  4062645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07481" y="1744394"/>
            <a:ext cx="5131054" cy="228134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283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5322"/>
            <a:ext cx="10515600" cy="762635"/>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Continuation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37957"/>
            <a:ext cx="9065455" cy="4293065"/>
          </a:xfrm>
        </p:spPr>
        <p:txBody>
          <a:bodyPr>
            <a:normAutofit/>
          </a:bodyPr>
          <a:lstStyle/>
          <a:p>
            <a:r>
              <a:rPr lang="en-US" dirty="0" smtClean="0">
                <a:latin typeface="Times New Roman" panose="02020603050405020304" pitchFamily="18" charset="0"/>
                <a:cs typeface="Times New Roman" panose="02020603050405020304" pitchFamily="18" charset="0"/>
              </a:rPr>
              <a:t>Nurses accomplish decision-making </a:t>
            </a:r>
            <a:r>
              <a:rPr lang="en-US" dirty="0">
                <a:latin typeface="Times New Roman" panose="02020603050405020304" pitchFamily="18" charset="0"/>
                <a:cs typeface="Times New Roman" panose="02020603050405020304" pitchFamily="18" charset="0"/>
              </a:rPr>
              <a:t>process since they act as patient advocators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Nurse’s </a:t>
            </a:r>
            <a:r>
              <a:rPr lang="en-US" dirty="0">
                <a:latin typeface="Times New Roman" panose="02020603050405020304" pitchFamily="18" charset="0"/>
                <a:cs typeface="Times New Roman" panose="02020603050405020304" pitchFamily="18" charset="0"/>
              </a:rPr>
              <a:t>opinions will be highly relied on during decision making, especially in analyzing patients feedback and </a:t>
            </a:r>
            <a:r>
              <a:rPr lang="en-US" dirty="0" smtClean="0">
                <a:latin typeface="Times New Roman" panose="02020603050405020304" pitchFamily="18" charset="0"/>
                <a:cs typeface="Times New Roman" panose="02020603050405020304" pitchFamily="18" charset="0"/>
              </a:rPr>
              <a:t>reactions.</a:t>
            </a:r>
          </a:p>
          <a:p>
            <a:r>
              <a:rPr lang="en-US" dirty="0">
                <a:latin typeface="Times New Roman" panose="02020603050405020304" pitchFamily="18" charset="0"/>
                <a:cs typeface="Times New Roman" panose="02020603050405020304" pitchFamily="18" charset="0"/>
              </a:rPr>
              <a:t>Healthcare administrator’s ideas will as well be required in the decision-making </a:t>
            </a:r>
            <a:r>
              <a:rPr lang="en-US" dirty="0" smtClean="0">
                <a:latin typeface="Times New Roman" panose="02020603050405020304" pitchFamily="18" charset="0"/>
                <a:cs typeface="Times New Roman" panose="02020603050405020304" pitchFamily="18" charset="0"/>
              </a:rPr>
              <a:t>process.</a:t>
            </a:r>
          </a:p>
          <a:p>
            <a:r>
              <a:rPr lang="en-US" dirty="0" smtClean="0">
                <a:latin typeface="Times New Roman" panose="02020603050405020304" pitchFamily="18" charset="0"/>
                <a:cs typeface="Times New Roman" panose="02020603050405020304" pitchFamily="18" charset="0"/>
              </a:rPr>
              <a:t>Healthcare </a:t>
            </a:r>
            <a:r>
              <a:rPr lang="en-US" dirty="0">
                <a:latin typeface="Times New Roman" panose="02020603050405020304" pitchFamily="18" charset="0"/>
                <a:cs typeface="Times New Roman" panose="02020603050405020304" pitchFamily="18" charset="0"/>
              </a:rPr>
              <a:t>administrators will be mandated to ensure that decision made are in line with ethical </a:t>
            </a:r>
            <a:r>
              <a:rPr lang="en-US" dirty="0" smtClean="0">
                <a:latin typeface="Times New Roman" panose="02020603050405020304" pitchFamily="18" charset="0"/>
                <a:cs typeface="Times New Roman" panose="02020603050405020304" pitchFamily="18" charset="0"/>
              </a:rPr>
              <a:t>consideration.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9708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purpose of a communication plan </a:t>
            </a:r>
            <a:r>
              <a:rPr lang="en-US" dirty="0"/>
              <a:t/>
            </a:r>
            <a:br>
              <a:rPr lang="en-US" dirty="0"/>
            </a:br>
            <a:endParaRPr lang="en-US" dirty="0"/>
          </a:p>
        </p:txBody>
      </p:sp>
      <p:sp>
        <p:nvSpPr>
          <p:cNvPr id="3" name="Content Placeholder 2"/>
          <p:cNvSpPr>
            <a:spLocks noGrp="1"/>
          </p:cNvSpPr>
          <p:nvPr>
            <p:ph idx="1"/>
          </p:nvPr>
        </p:nvSpPr>
        <p:spPr>
          <a:xfrm>
            <a:off x="838200" y="1941342"/>
            <a:ext cx="10515600" cy="4235621"/>
          </a:xfrm>
        </p:spPr>
        <p:txBody>
          <a:bodyPr/>
          <a:lstStyle/>
          <a:p>
            <a:r>
              <a:rPr lang="en-US" dirty="0" smtClean="0">
                <a:latin typeface="Times New Roman" panose="02020603050405020304" pitchFamily="18" charset="0"/>
                <a:cs typeface="Times New Roman" panose="02020603050405020304" pitchFamily="18" charset="0"/>
              </a:rPr>
              <a:t>Communication </a:t>
            </a:r>
            <a:r>
              <a:rPr lang="en-US" dirty="0">
                <a:latin typeface="Times New Roman" panose="02020603050405020304" pitchFamily="18" charset="0"/>
                <a:cs typeface="Times New Roman" panose="02020603050405020304" pitchFamily="18" charset="0"/>
              </a:rPr>
              <a:t>process will lead to care coordination with the help of the interpersonal skills of healthcare </a:t>
            </a:r>
            <a:r>
              <a:rPr lang="en-US" dirty="0" smtClean="0">
                <a:latin typeface="Times New Roman" panose="02020603050405020304" pitchFamily="18" charset="0"/>
                <a:cs typeface="Times New Roman" panose="02020603050405020304" pitchFamily="18" charset="0"/>
              </a:rPr>
              <a:t>stakeholders.</a:t>
            </a:r>
          </a:p>
          <a:p>
            <a:r>
              <a:rPr lang="en-US" dirty="0">
                <a:latin typeface="Times New Roman" panose="02020603050405020304" pitchFamily="18" charset="0"/>
                <a:cs typeface="Times New Roman" panose="02020603050405020304" pitchFamily="18" charset="0"/>
              </a:rPr>
              <a:t>A communication process is a crucial tool for attaining an effective strategic planning process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Communication </a:t>
            </a:r>
            <a:r>
              <a:rPr lang="en-US" dirty="0">
                <a:latin typeface="Times New Roman" panose="02020603050405020304" pitchFamily="18" charset="0"/>
                <a:cs typeface="Times New Roman" panose="02020603050405020304" pitchFamily="18" charset="0"/>
              </a:rPr>
              <a:t>process is the basis for making a decision, where the stakeholders follow specific </a:t>
            </a:r>
            <a:r>
              <a:rPr lang="en-US" dirty="0" smtClean="0">
                <a:latin typeface="Times New Roman" panose="02020603050405020304" pitchFamily="18" charset="0"/>
                <a:cs typeface="Times New Roman" panose="02020603050405020304" pitchFamily="18" charset="0"/>
              </a:rPr>
              <a:t>steps.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82251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326439"/>
            <a:ext cx="10515600" cy="132556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Continuation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1237" y="1871002"/>
            <a:ext cx="10515600" cy="3812345"/>
          </a:xfrm>
        </p:spPr>
        <p:txBody>
          <a:bodyPr>
            <a:normAutofit/>
          </a:bodyPr>
          <a:lstStyle/>
          <a:p>
            <a:r>
              <a:rPr lang="en-US" dirty="0">
                <a:latin typeface="Times New Roman" panose="02020603050405020304" pitchFamily="18" charset="0"/>
                <a:cs typeface="Times New Roman" panose="02020603050405020304" pitchFamily="18" charset="0"/>
              </a:rPr>
              <a:t>Efficient management of the decision-making process will be achieved through efficient communication of all </a:t>
            </a:r>
            <a:r>
              <a:rPr lang="en-US" dirty="0" smtClean="0">
                <a:latin typeface="Times New Roman" panose="02020603050405020304" pitchFamily="18" charset="0"/>
                <a:cs typeface="Times New Roman" panose="02020603050405020304" pitchFamily="18" charset="0"/>
              </a:rPr>
              <a:t>stakeholders.</a:t>
            </a:r>
          </a:p>
          <a:p>
            <a:r>
              <a:rPr lang="en-US" dirty="0">
                <a:latin typeface="Times New Roman" panose="02020603050405020304" pitchFamily="18" charset="0"/>
                <a:cs typeface="Times New Roman" panose="02020603050405020304" pitchFamily="18" charset="0"/>
              </a:rPr>
              <a:t>The communication process will increase managerial </a:t>
            </a:r>
            <a:r>
              <a:rPr lang="en-US" dirty="0" smtClean="0">
                <a:latin typeface="Times New Roman" panose="02020603050405020304" pitchFamily="18" charset="0"/>
                <a:cs typeface="Times New Roman" panose="02020603050405020304" pitchFamily="18" charset="0"/>
              </a:rPr>
              <a:t>efficiency.</a:t>
            </a:r>
          </a:p>
          <a:p>
            <a:r>
              <a:rPr lang="en-US" dirty="0" smtClean="0">
                <a:latin typeface="Times New Roman" panose="02020603050405020304" pitchFamily="18" charset="0"/>
                <a:cs typeface="Times New Roman" panose="02020603050405020304" pitchFamily="18" charset="0"/>
              </a:rPr>
              <a:t>Communication </a:t>
            </a:r>
            <a:r>
              <a:rPr lang="en-US" dirty="0">
                <a:latin typeface="Times New Roman" panose="02020603050405020304" pitchFamily="18" charset="0"/>
                <a:cs typeface="Times New Roman" panose="02020603050405020304" pitchFamily="18" charset="0"/>
              </a:rPr>
              <a:t>process creates cooperation and peace during decision making since each stakeholder’s opinion is </a:t>
            </a:r>
            <a:r>
              <a:rPr lang="en-US" dirty="0" smtClean="0">
                <a:latin typeface="Times New Roman" panose="02020603050405020304" pitchFamily="18" charset="0"/>
                <a:cs typeface="Times New Roman" panose="02020603050405020304" pitchFamily="18" charset="0"/>
              </a:rPr>
              <a:t>required.</a:t>
            </a:r>
          </a:p>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ommunication </a:t>
            </a:r>
            <a:r>
              <a:rPr lang="en-US" dirty="0">
                <a:latin typeface="Times New Roman" panose="02020603050405020304" pitchFamily="18" charset="0"/>
                <a:cs typeface="Times New Roman" panose="02020603050405020304" pitchFamily="18" charset="0"/>
              </a:rPr>
              <a:t>process will minimize instances cohesion while formulating the strategic plan</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ommunication </a:t>
            </a:r>
            <a:r>
              <a:rPr lang="en-US" dirty="0">
                <a:latin typeface="Times New Roman" panose="02020603050405020304" pitchFamily="18" charset="0"/>
                <a:cs typeface="Times New Roman" panose="02020603050405020304" pitchFamily="18" charset="0"/>
              </a:rPr>
              <a:t>process will boost stakeholder's morale and </a:t>
            </a:r>
            <a:r>
              <a:rPr lang="en-US" dirty="0" smtClean="0">
                <a:latin typeface="Times New Roman" panose="02020603050405020304" pitchFamily="18" charset="0"/>
                <a:cs typeface="Times New Roman" panose="02020603050405020304" pitchFamily="18" charset="0"/>
              </a:rPr>
              <a:t>motivation.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3667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172916"/>
            <a:ext cx="10515600" cy="807720"/>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Conclusion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807720"/>
            <a:ext cx="6614160" cy="5369243"/>
          </a:xfrm>
        </p:spPr>
        <p:txBody>
          <a:bodyPr>
            <a:normAutofit/>
          </a:bodyPr>
          <a:lstStyle/>
          <a:p>
            <a:r>
              <a:rPr lang="en-US" dirty="0">
                <a:latin typeface="Times New Roman" panose="02020603050405020304" pitchFamily="18" charset="0"/>
                <a:cs typeface="Times New Roman" panose="02020603050405020304" pitchFamily="18" charset="0"/>
              </a:rPr>
              <a:t>SDH operations have been deteriorating over the last five years, and the trend is anticipated to </a:t>
            </a:r>
            <a:r>
              <a:rPr lang="en-US" dirty="0" smtClean="0">
                <a:latin typeface="Times New Roman" panose="02020603050405020304" pitchFamily="18" charset="0"/>
                <a:cs typeface="Times New Roman" panose="02020603050405020304" pitchFamily="18" charset="0"/>
              </a:rPr>
              <a:t>worsen.</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radiography department has formulated a strategic plan through examining SDH strengths, weaknesses, opportunities and </a:t>
            </a:r>
            <a:r>
              <a:rPr lang="en-US" dirty="0" smtClean="0">
                <a:latin typeface="Times New Roman" panose="02020603050405020304" pitchFamily="18" charset="0"/>
                <a:cs typeface="Times New Roman" panose="02020603050405020304" pitchFamily="18" charset="0"/>
              </a:rPr>
              <a:t>threats.</a:t>
            </a:r>
          </a:p>
          <a:p>
            <a:r>
              <a:rPr lang="en-US" dirty="0">
                <a:latin typeface="Times New Roman" panose="02020603050405020304" pitchFamily="18" charset="0"/>
                <a:cs typeface="Times New Roman" panose="02020603050405020304" pitchFamily="18" charset="0"/>
              </a:rPr>
              <a:t>The strategic plan will be achieved through collaboration with various </a:t>
            </a:r>
            <a:r>
              <a:rPr lang="en-US" dirty="0" smtClean="0">
                <a:latin typeface="Times New Roman" panose="02020603050405020304" pitchFamily="18" charset="0"/>
                <a:cs typeface="Times New Roman" panose="02020603050405020304" pitchFamily="18" charset="0"/>
              </a:rPr>
              <a:t>stakeholders; </a:t>
            </a:r>
            <a:r>
              <a:rPr lang="en-US" dirty="0">
                <a:latin typeface="Times New Roman" panose="02020603050405020304" pitchFamily="18" charset="0"/>
                <a:cs typeface="Times New Roman" panose="02020603050405020304" pitchFamily="18" charset="0"/>
              </a:rPr>
              <a:t>healthcare administrators, physicians, </a:t>
            </a:r>
            <a:r>
              <a:rPr lang="en-US" dirty="0" smtClean="0">
                <a:latin typeface="Times New Roman" panose="02020603050405020304" pitchFamily="18" charset="0"/>
                <a:cs typeface="Times New Roman" panose="02020603050405020304" pitchFamily="18" charset="0"/>
              </a:rPr>
              <a:t>patients and nurses. </a:t>
            </a:r>
          </a:p>
          <a:p>
            <a:r>
              <a:rPr lang="en-US" dirty="0">
                <a:latin typeface="Times New Roman" panose="02020603050405020304" pitchFamily="18" charset="0"/>
                <a:cs typeface="Times New Roman" panose="02020603050405020304" pitchFamily="18" charset="0"/>
              </a:rPr>
              <a:t>The strategic plan is anticipated to work out perfectly if effectively </a:t>
            </a:r>
            <a:r>
              <a:rPr lang="en-US" dirty="0" smtClean="0">
                <a:latin typeface="Times New Roman" panose="02020603050405020304" pitchFamily="18" charset="0"/>
                <a:cs typeface="Times New Roman" panose="02020603050405020304" pitchFamily="18" charset="0"/>
              </a:rPr>
              <a:t>applied. </a:t>
            </a:r>
            <a:endParaRPr lang="en-US" dirty="0">
              <a:latin typeface="Times New Roman" panose="02020603050405020304" pitchFamily="18" charset="0"/>
              <a:cs typeface="Times New Roman" panose="02020603050405020304" pitchFamily="18" charset="0"/>
            </a:endParaRPr>
          </a:p>
        </p:txBody>
      </p:sp>
      <p:pic>
        <p:nvPicPr>
          <p:cNvPr id="4098" name="Picture 2" descr="Hand Drawn Light Bulb With SWOT Analysis Matrix A Structured.. Royalty Free  Cliparts, Vectors, And Stock Illustration. Image 7988757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72718" y="1153551"/>
            <a:ext cx="4266178" cy="365578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493143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959210"/>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400" dirty="0" err="1">
                <a:latin typeface="Times New Roman" panose="02020603050405020304" pitchFamily="18" charset="0"/>
                <a:cs typeface="Times New Roman" panose="02020603050405020304" pitchFamily="18" charset="0"/>
              </a:rPr>
              <a:t>Nehk</a:t>
            </a:r>
            <a:r>
              <a:rPr lang="en-US" sz="2400" dirty="0">
                <a:latin typeface="Times New Roman" panose="02020603050405020304" pitchFamily="18" charset="0"/>
                <a:cs typeface="Times New Roman" panose="02020603050405020304" pitchFamily="18" charset="0"/>
              </a:rPr>
              <a:t>, K. (2018). What is Value-based healthcare? Prognosis EHR &amp; Medical </a:t>
            </a:r>
            <a:r>
              <a:rPr lang="en-US" sz="2400" dirty="0" smtClean="0">
                <a:latin typeface="Times New Roman" panose="02020603050405020304" pitchFamily="18" charset="0"/>
                <a:cs typeface="Times New Roman" panose="02020603050405020304" pitchFamily="18" charset="0"/>
              </a:rPr>
              <a:t>	Billing</a:t>
            </a:r>
            <a:r>
              <a:rPr lang="en-US" sz="2400" dirty="0">
                <a:latin typeface="Times New Roman" panose="02020603050405020304" pitchFamily="18" charset="0"/>
                <a:cs typeface="Times New Roman" panose="02020603050405020304" pitchFamily="18" charset="0"/>
              </a:rPr>
              <a:t>. Retrieved June20, 2020, from </a:t>
            </a:r>
            <a:r>
              <a:rPr lang="en-US" sz="2400" u="sng" dirty="0">
                <a:latin typeface="Times New Roman" panose="02020603050405020304" pitchFamily="18" charset="0"/>
                <a:cs typeface="Times New Roman" panose="02020603050405020304" pitchFamily="18" charset="0"/>
                <a:hlinkClick r:id="rId2"/>
              </a:rPr>
              <a:t>https://</a:t>
            </a:r>
            <a:r>
              <a:rPr lang="en-US" sz="2400" u="sng" dirty="0" smtClean="0">
                <a:latin typeface="Times New Roman" panose="02020603050405020304" pitchFamily="18" charset="0"/>
                <a:cs typeface="Times New Roman" panose="02020603050405020304" pitchFamily="18" charset="0"/>
                <a:hlinkClick r:id="rId2"/>
              </a:rPr>
              <a:t>prognocis.com/value-based 	healthcare</a:t>
            </a:r>
            <a:r>
              <a:rPr lang="en-US" sz="2400" u="sng" dirty="0">
                <a:latin typeface="Times New Roman" panose="02020603050405020304" pitchFamily="18" charset="0"/>
                <a:cs typeface="Times New Roman" panose="02020603050405020304" pitchFamily="18" charset="0"/>
                <a:hlinkClick r:id="rId2"/>
              </a:rPr>
              <a:t>/</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University of Phoenix (2019). Strategic Planning Scenario "The Stevens District 	Hospital" 	[PDF].</a:t>
            </a:r>
          </a:p>
          <a:p>
            <a:r>
              <a:rPr lang="en-US" sz="2400" dirty="0">
                <a:latin typeface="Times New Roman" panose="02020603050405020304" pitchFamily="18" charset="0"/>
                <a:cs typeface="Times New Roman" panose="02020603050405020304" pitchFamily="18" charset="0"/>
              </a:rPr>
              <a:t>Wiley Admin. (2015, February 02). The Purpose of Risk Management in 	Healthcare. 	Retrieved June 20, 2020, from </a:t>
            </a:r>
            <a:r>
              <a:rPr lang="en-US" sz="2400" dirty="0" smtClean="0">
                <a:latin typeface="Times New Roman" panose="02020603050405020304" pitchFamily="18" charset="0"/>
                <a:cs typeface="Times New Roman" panose="02020603050405020304" pitchFamily="18" charset="0"/>
              </a:rPr>
              <a:t>	</a:t>
            </a:r>
            <a:r>
              <a:rPr lang="en-US" sz="2400" u="sng" dirty="0" smtClean="0">
                <a:latin typeface="Times New Roman" panose="02020603050405020304" pitchFamily="18" charset="0"/>
                <a:cs typeface="Times New Roman" panose="02020603050405020304" pitchFamily="18" charset="0"/>
                <a:hlinkClick r:id="rId3"/>
              </a:rPr>
              <a:t>https</a:t>
            </a:r>
            <a:r>
              <a:rPr lang="en-US" sz="2400" u="sng" dirty="0">
                <a:latin typeface="Times New Roman" panose="02020603050405020304" pitchFamily="18" charset="0"/>
                <a:cs typeface="Times New Roman" panose="02020603050405020304" pitchFamily="18" charset="0"/>
                <a:hlinkClick r:id="rId3"/>
              </a:rPr>
              <a:t>://</a:t>
            </a:r>
            <a:r>
              <a:rPr lang="en-US" sz="2400" u="sng" dirty="0" smtClean="0">
                <a:latin typeface="Times New Roman" panose="02020603050405020304" pitchFamily="18" charset="0"/>
                <a:cs typeface="Times New Roman" panose="02020603050405020304" pitchFamily="18" charset="0"/>
                <a:hlinkClick r:id="rId3"/>
              </a:rPr>
              <a:t>elearning.scranton.edu/resource/business-leadership/purpose-of-risk-</a:t>
            </a:r>
            <a:r>
              <a:rPr lang="en-US" sz="2400" u="sng"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management-in-healthcare</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text=</a:t>
            </a:r>
            <a:r>
              <a:rPr lang="en-US" sz="2400" dirty="0" err="1" smtClean="0">
                <a:latin typeface="Times New Roman" panose="02020603050405020304" pitchFamily="18" charset="0"/>
                <a:cs typeface="Times New Roman" panose="02020603050405020304" pitchFamily="18" charset="0"/>
              </a:rPr>
              <a:t>Healthcaremanagersidentiand</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evaluate,the</a:t>
            </a:r>
            <a:r>
              <a:rPr lang="en-US" sz="2400" dirty="0">
                <a:latin typeface="Times New Roman" panose="02020603050405020304" pitchFamily="18" charset="0"/>
                <a:cs typeface="Times New Roman" panose="02020603050405020304" pitchFamily="18" charset="0"/>
              </a:rPr>
              <a:t> damages following an </a:t>
            </a:r>
            <a:r>
              <a:rPr lang="en-US" sz="2400" dirty="0" smtClean="0">
                <a:latin typeface="Times New Roman" panose="02020603050405020304" pitchFamily="18" charset="0"/>
                <a:cs typeface="Times New Roman" panose="02020603050405020304" pitchFamily="18" charset="0"/>
              </a:rPr>
              <a:t>event.</a:t>
            </a:r>
            <a:r>
              <a:rPr lang="en-US" sz="2400" dirty="0">
                <a:latin typeface="Times New Roman" panose="02020603050405020304" pitchFamily="18" charset="0"/>
                <a:cs typeface="Times New Roman" panose="02020603050405020304" pitchFamily="18" charset="0"/>
              </a:rPr>
              <a:t>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639963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80</TotalTime>
  <Words>1683</Words>
  <Application>Microsoft Office PowerPoint</Application>
  <PresentationFormat>Custom</PresentationFormat>
  <Paragraphs>80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  Presentation  </vt:lpstr>
      <vt:lpstr>Introduction </vt:lpstr>
      <vt:lpstr>  The purpose of a strategic plan  </vt:lpstr>
      <vt:lpstr>   How a strategic plan should align with the mission and vision statements. </vt:lpstr>
      <vt:lpstr>Why multiple stakeholders are important to the strategic planning process</vt:lpstr>
      <vt:lpstr>Importance of stakeholders that are involved in the strategic planning process</vt:lpstr>
      <vt:lpstr>Position of stakeholders during decision-making </vt:lpstr>
      <vt:lpstr>Continuation</vt:lpstr>
      <vt:lpstr>The purpose of a communication plan  </vt:lpstr>
      <vt:lpstr>Continuation</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Kevin</cp:lastModifiedBy>
  <cp:revision>10</cp:revision>
  <dcterms:created xsi:type="dcterms:W3CDTF">2020-10-21T21:40:42Z</dcterms:created>
  <dcterms:modified xsi:type="dcterms:W3CDTF">2020-10-23T01:47:37Z</dcterms:modified>
</cp:coreProperties>
</file>